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4" r:id="rId9"/>
    <p:sldId id="265" r:id="rId10"/>
    <p:sldId id="260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95" r:id="rId21"/>
    <p:sldId id="296" r:id="rId22"/>
    <p:sldId id="275" r:id="rId23"/>
    <p:sldId id="293" r:id="rId24"/>
    <p:sldId id="276" r:id="rId25"/>
    <p:sldId id="277" r:id="rId26"/>
    <p:sldId id="278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se" initials="k" lastIdx="1" clrIdx="0">
    <p:extLst>
      <p:ext uri="{19B8F6BF-5375-455C-9EA6-DF929625EA0E}">
        <p15:presenceInfo xmlns:p15="http://schemas.microsoft.com/office/powerpoint/2012/main" userId="kus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7D4B7-64D3-4DD5-9A7C-57C1BE853B68}" type="datetimeFigureOut">
              <a:rPr lang="es-ES" smtClean="0"/>
              <a:t>05/01/2019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19EB0-D822-4836-9809-1DB70C862F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530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19EB0-D822-4836-9809-1DB70C862F7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42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ABE3D746-EDB8-4082-829D-7039A25EB1CF}" type="datetimeFigureOut">
              <a:rPr lang="es-PE" smtClean="0"/>
              <a:t>5/01/2019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D2AF6F07-CD7E-4B26-A703-199FA6C6E5B4}" type="slidenum">
              <a:rPr lang="es-PE" smtClean="0"/>
              <a:t>‹Nº›</a:t>
            </a:fld>
            <a:endParaRPr 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dcard.org/downloads/formatter_4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takahome.com/trucos-y-bricolaje-smart/grabar-la-sd-para-tu-raspberry-pi-no-puede-ser-mas-sencillo-con-estas-aplicacion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urceforge.net/projects/win32diskimag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199737" y="1124744"/>
            <a:ext cx="6777318" cy="1731982"/>
          </a:xfrm>
        </p:spPr>
        <p:txBody>
          <a:bodyPr/>
          <a:lstStyle/>
          <a:p>
            <a:r>
              <a:rPr lang="es-PE" sz="6000" b="1" dirty="0" smtClean="0">
                <a:latin typeface="Segoe Print" pitchFamily="2" charset="0"/>
              </a:rPr>
              <a:t>LINUX</a:t>
            </a:r>
            <a:r>
              <a:rPr lang="es-PE" dirty="0">
                <a:latin typeface="Segoe Print" pitchFamily="2" charset="0"/>
              </a:rPr>
              <a:t/>
            </a:r>
            <a:br>
              <a:rPr lang="es-PE" dirty="0">
                <a:latin typeface="Segoe Print" pitchFamily="2" charset="0"/>
              </a:rPr>
            </a:br>
            <a:r>
              <a:rPr lang="es-PE" sz="1400" dirty="0">
                <a:latin typeface="Segoe Print" pitchFamily="2" charset="0"/>
              </a:rPr>
              <a:t>Por: Christian Quispe Canchari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 </a:t>
            </a:r>
          </a:p>
          <a:p>
            <a:endParaRPr lang="es-PE" dirty="0"/>
          </a:p>
          <a:p>
            <a:endParaRPr lang="es-PE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532" y="4005064"/>
            <a:ext cx="2123728" cy="21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49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60648"/>
            <a:ext cx="4968552" cy="43531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517232"/>
            <a:ext cx="1286054" cy="79068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71600" y="572790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El icono aparecerá en el escritorio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31392" y="494116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Luego de abrir e instalar </a:t>
            </a:r>
          </a:p>
        </p:txBody>
      </p:sp>
    </p:spTree>
    <p:extLst>
      <p:ext uri="{BB962C8B-B14F-4D97-AF65-F5344CB8AC3E}">
        <p14:creationId xmlns:p14="http://schemas.microsoft.com/office/powerpoint/2010/main" val="168130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76400"/>
            <a:ext cx="5496692" cy="388674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82436" y="2348880"/>
            <a:ext cx="1667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Unidad donde grabaremos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071874" y="54868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Damos </a:t>
            </a:r>
            <a:r>
              <a:rPr lang="es-ES" dirty="0" err="1">
                <a:latin typeface="Comic Sans MS" panose="030F0702030302020204" pitchFamily="66" charset="0"/>
              </a:rPr>
              <a:t>click</a:t>
            </a:r>
            <a:r>
              <a:rPr lang="es-ES" dirty="0">
                <a:latin typeface="Comic Sans MS" panose="030F0702030302020204" pitchFamily="66" charset="0"/>
              </a:rPr>
              <a:t> y buscamos el </a:t>
            </a:r>
            <a:r>
              <a:rPr lang="es-ES" dirty="0" err="1">
                <a:latin typeface="Comic Sans MS" panose="030F0702030302020204" pitchFamily="66" charset="0"/>
              </a:rPr>
              <a:t>archivo.img</a:t>
            </a:r>
            <a:r>
              <a:rPr lang="es-ES" dirty="0"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4146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2656"/>
            <a:ext cx="5106113" cy="383911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344636" y="418944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Dar </a:t>
            </a:r>
            <a:r>
              <a:rPr lang="es-ES" dirty="0" err="1">
                <a:latin typeface="Comic Sans MS" panose="030F0702030302020204" pitchFamily="66" charset="0"/>
              </a:rPr>
              <a:t>click</a:t>
            </a:r>
            <a:r>
              <a:rPr lang="es-ES" dirty="0">
                <a:latin typeface="Comic Sans MS" panose="030F0702030302020204" pitchFamily="66" charset="0"/>
              </a:rPr>
              <a:t> en </a:t>
            </a:r>
            <a:r>
              <a:rPr lang="es-ES" dirty="0" err="1">
                <a:latin typeface="Comic Sans MS" panose="030F0702030302020204" pitchFamily="66" charset="0"/>
              </a:rPr>
              <a:t>write</a:t>
            </a:r>
            <a:r>
              <a:rPr lang="es-ES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61" y="5038311"/>
            <a:ext cx="1752845" cy="130510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79512" y="5229200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Finalmente les saldrá una ventana con el aviso que fue escrito exitosamente</a:t>
            </a:r>
          </a:p>
        </p:txBody>
      </p:sp>
      <p:sp>
        <p:nvSpPr>
          <p:cNvPr id="7" name="Flecha derecha 6"/>
          <p:cNvSpPr/>
          <p:nvPr/>
        </p:nvSpPr>
        <p:spPr>
          <a:xfrm>
            <a:off x="3344636" y="5517232"/>
            <a:ext cx="86732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079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20688"/>
            <a:ext cx="6417388" cy="466719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691680" y="5517232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Nuestra memoria esta correctamente </a:t>
            </a:r>
            <a:r>
              <a:rPr lang="es-ES" dirty="0" err="1"/>
              <a:t>flasheada</a:t>
            </a:r>
            <a:r>
              <a:rPr lang="es-ES" dirty="0"/>
              <a:t> en la unidad  “F” (memoria micro </a:t>
            </a:r>
            <a:r>
              <a:rPr lang="es-ES" dirty="0" err="1"/>
              <a:t>sd</a:t>
            </a:r>
            <a:r>
              <a:rPr lang="es-ES" dirty="0"/>
              <a:t> </a:t>
            </a:r>
            <a:r>
              <a:rPr lang="es-ES" dirty="0" err="1"/>
              <a:t>card</a:t>
            </a:r>
            <a:r>
              <a:rPr lang="es-ES" dirty="0"/>
              <a:t> )</a:t>
            </a:r>
          </a:p>
          <a:p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15616" y="6239578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>
                <a:solidFill>
                  <a:srgbClr val="00B0F0"/>
                </a:solidFill>
              </a:rPr>
              <a:t>Con esto hemos instalado </a:t>
            </a:r>
            <a:r>
              <a:rPr lang="es-ES" sz="2400" b="1" i="1" dirty="0" err="1">
                <a:solidFill>
                  <a:srgbClr val="00B0F0"/>
                </a:solidFill>
              </a:rPr>
              <a:t>Raspbian</a:t>
            </a:r>
            <a:r>
              <a:rPr lang="es-ES" sz="2400" b="1" i="1" dirty="0">
                <a:solidFill>
                  <a:srgbClr val="00B0F0"/>
                </a:solidFill>
              </a:rPr>
              <a:t> en nuestra SD</a:t>
            </a:r>
          </a:p>
        </p:txBody>
      </p:sp>
    </p:spTree>
    <p:extLst>
      <p:ext uri="{BB962C8B-B14F-4D97-AF65-F5344CB8AC3E}">
        <p14:creationId xmlns:p14="http://schemas.microsoft.com/office/powerpoint/2010/main" val="346255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72084" y="1088651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Antes de insertar la memoria a la </a:t>
            </a:r>
            <a:r>
              <a:rPr lang="es-ES" dirty="0" err="1">
                <a:latin typeface="Comic Sans MS" panose="030F0702030302020204" pitchFamily="66" charset="0"/>
              </a:rPr>
              <a:t>Raspberry</a:t>
            </a:r>
            <a:r>
              <a:rPr lang="es-ES" dirty="0">
                <a:latin typeface="Comic Sans MS" panose="030F0702030302020204" pitchFamily="66" charset="0"/>
              </a:rPr>
              <a:t> debemos activar el SSH ya que por defecto en el </a:t>
            </a:r>
            <a:r>
              <a:rPr lang="es-ES" dirty="0" err="1">
                <a:latin typeface="Comic Sans MS" panose="030F0702030302020204" pitchFamily="66" charset="0"/>
              </a:rPr>
              <a:t>Raspbian</a:t>
            </a:r>
            <a:r>
              <a:rPr lang="es-ES" dirty="0">
                <a:latin typeface="Comic Sans MS" panose="030F0702030302020204" pitchFamily="66" charset="0"/>
              </a:rPr>
              <a:t> viene desactivado.</a:t>
            </a:r>
          </a:p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711052" y="1708027"/>
            <a:ext cx="734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  <a:latin typeface="Comic Sans MS" panose="030F0702030302020204" pitchFamily="66" charset="0"/>
              </a:rPr>
              <a:t>¿Pero que es SSH y por que debemos activarlo?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72084" y="2184383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SSH (</a:t>
            </a:r>
            <a:r>
              <a:rPr lang="es-ES" dirty="0" err="1">
                <a:latin typeface="Comic Sans MS" panose="030F0702030302020204" pitchFamily="66" charset="0"/>
              </a:rPr>
              <a:t>Secure</a:t>
            </a:r>
            <a:r>
              <a:rPr lang="es-ES" dirty="0">
                <a:latin typeface="Comic Sans MS" panose="030F0702030302020204" pitchFamily="66" charset="0"/>
              </a:rPr>
              <a:t> </a:t>
            </a:r>
            <a:r>
              <a:rPr lang="es-ES" dirty="0" err="1">
                <a:latin typeface="Comic Sans MS" panose="030F0702030302020204" pitchFamily="66" charset="0"/>
              </a:rPr>
              <a:t>SHell</a:t>
            </a:r>
            <a:r>
              <a:rPr lang="es-ES" dirty="0">
                <a:latin typeface="Comic Sans MS" panose="030F0702030302020204" pitchFamily="66" charset="0"/>
              </a:rPr>
              <a:t>, en español: intérprete de órdenes seguro) es el nombre de un protocolo y del programa que lo implementa, y sirve para acceder a máquinas remotas a través de una red.</a:t>
            </a:r>
          </a:p>
          <a:p>
            <a:r>
              <a:rPr lang="es-ES" dirty="0">
                <a:latin typeface="Comic Sans MS" panose="030F0702030302020204" pitchFamily="66" charset="0"/>
              </a:rPr>
              <a:t>Lo activaremos para poder acceder a nuestra </a:t>
            </a:r>
            <a:r>
              <a:rPr lang="es-ES" dirty="0" err="1">
                <a:latin typeface="Comic Sans MS" panose="030F0702030302020204" pitchFamily="66" charset="0"/>
              </a:rPr>
              <a:t>Rasperry</a:t>
            </a:r>
            <a:r>
              <a:rPr lang="es-ES" dirty="0"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987853"/>
            <a:ext cx="8797032" cy="173573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11052" y="3635549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  <a:latin typeface="Comic Sans MS" panose="030F0702030302020204" pitchFamily="66" charset="0"/>
              </a:rPr>
              <a:t>¿Cómo hacerlo ?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91072" y="4056511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Entramos al </a:t>
            </a:r>
            <a:r>
              <a:rPr lang="es-ES" dirty="0" err="1">
                <a:latin typeface="Comic Sans MS" panose="030F0702030302020204" pitchFamily="66" charset="0"/>
              </a:rPr>
              <a:t>cmd</a:t>
            </a:r>
            <a:r>
              <a:rPr lang="es-ES" dirty="0">
                <a:latin typeface="Comic Sans MS" panose="030F0702030302020204" pitchFamily="66" charset="0"/>
              </a:rPr>
              <a:t> y escribimos echo&gt;F:\ssh  (en el caso de ustedes la letra unidad micro </a:t>
            </a:r>
            <a:r>
              <a:rPr lang="es-ES" dirty="0" err="1">
                <a:latin typeface="Comic Sans MS" panose="030F0702030302020204" pitchFamily="66" charset="0"/>
              </a:rPr>
              <a:t>sd</a:t>
            </a:r>
            <a:r>
              <a:rPr lang="es-ES" dirty="0">
                <a:latin typeface="Comic Sans MS" panose="030F0702030302020204" pitchFamily="66" charset="0"/>
              </a:rPr>
              <a:t> podría ser distinta) y luego un </a:t>
            </a:r>
            <a:r>
              <a:rPr lang="es-ES" dirty="0" err="1">
                <a:latin typeface="Comic Sans MS" panose="030F0702030302020204" pitchFamily="66" charset="0"/>
              </a:rPr>
              <a:t>enter</a:t>
            </a:r>
            <a:r>
              <a:rPr lang="es-ES" dirty="0">
                <a:latin typeface="Comic Sans MS" panose="030F0702030302020204" pitchFamily="66" charset="0"/>
              </a:rPr>
              <a:t> y listo.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72084" y="232613"/>
            <a:ext cx="6364212" cy="584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ACCESO POR SSH</a:t>
            </a:r>
          </a:p>
        </p:txBody>
      </p:sp>
    </p:spTree>
    <p:extLst>
      <p:ext uri="{BB962C8B-B14F-4D97-AF65-F5344CB8AC3E}">
        <p14:creationId xmlns:p14="http://schemas.microsoft.com/office/powerpoint/2010/main" val="180014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83568" y="404664"/>
            <a:ext cx="748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00B0F0"/>
                </a:solidFill>
                <a:latin typeface="Comic Sans MS" panose="030F0702030302020204" pitchFamily="66" charset="0"/>
              </a:rPr>
              <a:t>Ahora insertamos la micro </a:t>
            </a:r>
            <a:r>
              <a:rPr lang="es-ES" sz="20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sd</a:t>
            </a:r>
            <a:r>
              <a:rPr lang="es-ES" sz="2000" dirty="0">
                <a:solidFill>
                  <a:srgbClr val="00B0F0"/>
                </a:solidFill>
                <a:latin typeface="Comic Sans MS" panose="030F0702030302020204" pitchFamily="66" charset="0"/>
              </a:rPr>
              <a:t>  a la </a:t>
            </a:r>
            <a:r>
              <a:rPr lang="es-ES" sz="20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Raspberry</a:t>
            </a:r>
            <a:r>
              <a:rPr lang="es-ES" sz="2000" dirty="0">
                <a:solidFill>
                  <a:srgbClr val="00B0F0"/>
                </a:solidFill>
                <a:latin typeface="Comic Sans MS" panose="030F0702030302020204" pitchFamily="66" charset="0"/>
              </a:rPr>
              <a:t> y conectamos la alimentación de 5v – 2,5A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76" y="1340768"/>
            <a:ext cx="6030416" cy="40202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83568" y="5805264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solidFill>
                  <a:srgbClr val="00B0F0"/>
                </a:solidFill>
                <a:latin typeface="Comic Sans MS" panose="030F0702030302020204" pitchFamily="66" charset="0"/>
              </a:rPr>
              <a:t>La </a:t>
            </a:r>
            <a:r>
              <a:rPr lang="es-ES" b="1" i="1" dirty="0" err="1">
                <a:solidFill>
                  <a:srgbClr val="00B0F0"/>
                </a:solidFill>
                <a:latin typeface="Comic Sans MS" panose="030F0702030302020204" pitchFamily="66" charset="0"/>
              </a:rPr>
              <a:t>Raspberry</a:t>
            </a:r>
            <a:r>
              <a:rPr lang="es-ES" b="1" i="1" dirty="0">
                <a:solidFill>
                  <a:srgbClr val="00B0F0"/>
                </a:solidFill>
                <a:latin typeface="Comic Sans MS" panose="030F0702030302020204" pitchFamily="66" charset="0"/>
              </a:rPr>
              <a:t> ya cuenta con el SO instalado y el </a:t>
            </a:r>
            <a:r>
              <a:rPr lang="es-ES" b="1" i="1" dirty="0" err="1">
                <a:solidFill>
                  <a:srgbClr val="00B0F0"/>
                </a:solidFill>
                <a:latin typeface="Comic Sans MS" panose="030F0702030302020204" pitchFamily="66" charset="0"/>
              </a:rPr>
              <a:t>ssh</a:t>
            </a:r>
            <a:r>
              <a:rPr lang="es-ES" b="1" i="1" dirty="0">
                <a:solidFill>
                  <a:srgbClr val="00B0F0"/>
                </a:solidFill>
                <a:latin typeface="Comic Sans MS" panose="030F0702030302020204" pitchFamily="66" charset="0"/>
              </a:rPr>
              <a:t> activado , ahora accederemos a ella </a:t>
            </a:r>
          </a:p>
        </p:txBody>
      </p:sp>
    </p:spTree>
    <p:extLst>
      <p:ext uri="{BB962C8B-B14F-4D97-AF65-F5344CB8AC3E}">
        <p14:creationId xmlns:p14="http://schemas.microsoft.com/office/powerpoint/2010/main" val="1327406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3528" y="260648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Para acceder a la </a:t>
            </a:r>
            <a:r>
              <a:rPr lang="es-ES" sz="2400" dirty="0" err="1">
                <a:solidFill>
                  <a:srgbClr val="00B0F0"/>
                </a:solidFill>
              </a:rPr>
              <a:t>raspberry</a:t>
            </a:r>
            <a:r>
              <a:rPr lang="es-ES" sz="2400" dirty="0">
                <a:solidFill>
                  <a:srgbClr val="00B0F0"/>
                </a:solidFill>
              </a:rPr>
              <a:t> </a:t>
            </a:r>
            <a:r>
              <a:rPr lang="es-ES" sz="2400" dirty="0" err="1">
                <a:solidFill>
                  <a:srgbClr val="00B0F0"/>
                </a:solidFill>
              </a:rPr>
              <a:t>via</a:t>
            </a:r>
            <a:r>
              <a:rPr lang="es-ES" sz="2400" dirty="0">
                <a:solidFill>
                  <a:srgbClr val="00B0F0"/>
                </a:solidFill>
              </a:rPr>
              <a:t> SSH necesitamos el </a:t>
            </a:r>
            <a:r>
              <a:rPr lang="es-ES" sz="2400" dirty="0" err="1">
                <a:solidFill>
                  <a:srgbClr val="00B0F0"/>
                </a:solidFill>
              </a:rPr>
              <a:t>putty</a:t>
            </a:r>
            <a:endParaRPr lang="es-ES" sz="2400" dirty="0">
              <a:solidFill>
                <a:srgbClr val="00B0F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88" y="836712"/>
            <a:ext cx="8460432" cy="4167203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>
            <a:off x="35496" y="4437112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derecha 4"/>
          <p:cNvSpPr/>
          <p:nvPr/>
        </p:nvSpPr>
        <p:spPr>
          <a:xfrm>
            <a:off x="35496" y="4149080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1573953" y="3774232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87" y="5661248"/>
            <a:ext cx="771633" cy="743054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2771800" y="5805264"/>
            <a:ext cx="108012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300088" y="5805264"/>
            <a:ext cx="218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buscan el icono del </a:t>
            </a:r>
            <a:r>
              <a:rPr lang="es-ES" dirty="0" err="1">
                <a:latin typeface="Comic Sans MS" panose="030F0702030302020204" pitchFamily="66" charset="0"/>
              </a:rPr>
              <a:t>putty</a:t>
            </a:r>
            <a:endParaRPr lang="es-E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87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0768"/>
            <a:ext cx="4887007" cy="462027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34783" y="281191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¡Ahora entraremos a nuestra </a:t>
            </a:r>
            <a:r>
              <a:rPr lang="es-ES" sz="28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Raspberry</a:t>
            </a:r>
            <a:r>
              <a:rPr lang="es-E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!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1691680" y="1772816"/>
            <a:ext cx="3240360" cy="79208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H="1">
            <a:off x="6084168" y="2564904"/>
            <a:ext cx="151216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7596336" y="2348880"/>
            <a:ext cx="1440160" cy="57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7596336" y="2276872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7740352" y="2348880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Puerto el SSH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179512" y="1340768"/>
            <a:ext cx="151216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79512" y="134076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IP de nuestra </a:t>
            </a:r>
            <a:r>
              <a:rPr lang="es-ES" dirty="0" err="1"/>
              <a:t>Raspberry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13048" y="6177062"/>
            <a:ext cx="793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solidFill>
                  <a:srgbClr val="00B0F0"/>
                </a:solidFill>
                <a:latin typeface="Comic Sans MS" panose="030F0702030302020204" pitchFamily="66" charset="0"/>
              </a:rPr>
              <a:t>¿Pero como averiguamos la IP de nuestra </a:t>
            </a:r>
            <a:r>
              <a:rPr lang="es-ES" sz="2400" i="1" dirty="0" err="1">
                <a:solidFill>
                  <a:srgbClr val="00B0F0"/>
                </a:solidFill>
                <a:latin typeface="Comic Sans MS" panose="030F0702030302020204" pitchFamily="66" charset="0"/>
              </a:rPr>
              <a:t>Raspberry</a:t>
            </a:r>
            <a:r>
              <a:rPr lang="es-ES" sz="2400" i="1" dirty="0">
                <a:solidFill>
                  <a:srgbClr val="00B0F0"/>
                </a:solidFill>
                <a:latin typeface="Comic Sans MS" panose="030F0702030302020204" pitchFamily="66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585233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4784"/>
            <a:ext cx="6991491" cy="504574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83568" y="332656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Para saber nuestra IP tendremos que escanear nuestra red, para esto descargaremos el </a:t>
            </a:r>
            <a:r>
              <a:rPr lang="es-ES" i="1" dirty="0">
                <a:latin typeface="Comic Sans MS" panose="030F0702030302020204" pitchFamily="66" charset="0"/>
              </a:rPr>
              <a:t>ADVANCED IP SCANNER</a:t>
            </a:r>
          </a:p>
          <a:p>
            <a:r>
              <a:rPr lang="es-ES" i="1" dirty="0" err="1">
                <a:latin typeface="Comic Sans MS" panose="030F0702030302020204" pitchFamily="66" charset="0"/>
              </a:rPr>
              <a:t>Link:https</a:t>
            </a:r>
            <a:r>
              <a:rPr lang="es-ES" i="1" dirty="0">
                <a:latin typeface="Comic Sans MS" panose="030F0702030302020204" pitchFamily="66" charset="0"/>
              </a:rPr>
              <a:t>://www.advanced-ip-scanner.com/es/</a:t>
            </a:r>
          </a:p>
        </p:txBody>
      </p:sp>
      <p:sp>
        <p:nvSpPr>
          <p:cNvPr id="5" name="Flecha derecha 4"/>
          <p:cNvSpPr/>
          <p:nvPr/>
        </p:nvSpPr>
        <p:spPr>
          <a:xfrm>
            <a:off x="3059832" y="4941168"/>
            <a:ext cx="1728192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27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67544" y="26064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Una ves descargado el programa , daremos </a:t>
            </a:r>
            <a:r>
              <a:rPr lang="es-ES" dirty="0" err="1">
                <a:latin typeface="Comic Sans MS" panose="030F0702030302020204" pitchFamily="66" charset="0"/>
              </a:rPr>
              <a:t>click</a:t>
            </a:r>
            <a:r>
              <a:rPr lang="es-ES" dirty="0">
                <a:latin typeface="Comic Sans MS" panose="030F0702030302020204" pitchFamily="66" charset="0"/>
              </a:rPr>
              <a:t> en “EXPLORAR” y podremos visualizar la </a:t>
            </a:r>
            <a:r>
              <a:rPr lang="es-ES" dirty="0" err="1">
                <a:latin typeface="Comic Sans MS" panose="030F0702030302020204" pitchFamily="66" charset="0"/>
              </a:rPr>
              <a:t>ip</a:t>
            </a:r>
            <a:r>
              <a:rPr lang="es-ES" dirty="0">
                <a:latin typeface="Comic Sans MS" panose="030F0702030302020204" pitchFamily="66" charset="0"/>
              </a:rPr>
              <a:t> de nuestra </a:t>
            </a:r>
            <a:r>
              <a:rPr lang="es-ES" dirty="0" err="1">
                <a:latin typeface="Comic Sans MS" panose="030F0702030302020204" pitchFamily="66" charset="0"/>
              </a:rPr>
              <a:t>raspberry</a:t>
            </a:r>
            <a:endParaRPr lang="es-ES" dirty="0">
              <a:latin typeface="Comic Sans MS" panose="030F0702030302020204" pitchFamily="66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50" y="1052736"/>
            <a:ext cx="7049484" cy="372479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67544" y="5229200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latin typeface="Comic Sans MS" panose="030F0702030302020204" pitchFamily="66" charset="0"/>
              </a:rPr>
              <a:t>No olvidar que para escanear la </a:t>
            </a:r>
            <a:r>
              <a:rPr lang="es-ES" b="1" i="1" dirty="0" err="1">
                <a:latin typeface="Comic Sans MS" panose="030F0702030302020204" pitchFamily="66" charset="0"/>
              </a:rPr>
              <a:t>ip</a:t>
            </a:r>
            <a:r>
              <a:rPr lang="es-ES" b="1" i="1" dirty="0">
                <a:latin typeface="Comic Sans MS" panose="030F0702030302020204" pitchFamily="66" charset="0"/>
              </a:rPr>
              <a:t> de la </a:t>
            </a:r>
            <a:r>
              <a:rPr lang="es-ES" b="1" i="1" dirty="0" err="1">
                <a:latin typeface="Comic Sans MS" panose="030F0702030302020204" pitchFamily="66" charset="0"/>
              </a:rPr>
              <a:t>raspberry</a:t>
            </a:r>
            <a:r>
              <a:rPr lang="es-ES" b="1" i="1" dirty="0">
                <a:latin typeface="Comic Sans MS" panose="030F0702030302020204" pitchFamily="66" charset="0"/>
              </a:rPr>
              <a:t> , esta tendrá que estar conectada a la red</a:t>
            </a:r>
          </a:p>
        </p:txBody>
      </p:sp>
    </p:spTree>
    <p:extLst>
      <p:ext uri="{BB962C8B-B14F-4D97-AF65-F5344CB8AC3E}">
        <p14:creationId xmlns:p14="http://schemas.microsoft.com/office/powerpoint/2010/main" val="321578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907704" y="4365104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Comic Sans MS" panose="030F0702030302020204" pitchFamily="66" charset="0"/>
              </a:rPr>
              <a:t>Raspbian</a:t>
            </a:r>
            <a:r>
              <a:rPr lang="es-ES" dirty="0">
                <a:latin typeface="Comic Sans MS" panose="030F0702030302020204" pitchFamily="66" charset="0"/>
              </a:rPr>
              <a:t> es un sistema operativo libre y gratuito basado en </a:t>
            </a:r>
            <a:r>
              <a:rPr lang="es-ES" dirty="0" err="1">
                <a:latin typeface="Comic Sans MS" panose="030F0702030302020204" pitchFamily="66" charset="0"/>
              </a:rPr>
              <a:t>Debian</a:t>
            </a:r>
            <a:r>
              <a:rPr lang="es-ES" dirty="0">
                <a:latin typeface="Comic Sans MS" panose="030F0702030302020204" pitchFamily="66" charset="0"/>
              </a:rPr>
              <a:t> y optimizado para el hardware de la </a:t>
            </a:r>
            <a:r>
              <a:rPr lang="es-ES" dirty="0" err="1">
                <a:latin typeface="Comic Sans MS" panose="030F0702030302020204" pitchFamily="66" charset="0"/>
              </a:rPr>
              <a:t>Raspberry</a:t>
            </a:r>
            <a:r>
              <a:rPr lang="es-ES" dirty="0">
                <a:latin typeface="Comic Sans MS" panose="030F0702030302020204" pitchFamily="66" charset="0"/>
              </a:rPr>
              <a:t> Pi.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727684" y="5445224"/>
            <a:ext cx="59046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omic Sans MS" panose="030F0702030302020204" pitchFamily="66" charset="0"/>
              </a:rPr>
              <a:t>https://www.unocero.com/2012/08/02/raspbian-sistema-operativo-gratuito-para-la-raspberry-pi/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76672"/>
            <a:ext cx="4877223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9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27584" y="476672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Una vez ingresado la </a:t>
            </a:r>
            <a:r>
              <a:rPr lang="es-ES" dirty="0" err="1"/>
              <a:t>ip</a:t>
            </a:r>
            <a:r>
              <a:rPr lang="es-ES" dirty="0"/>
              <a:t> , se accederá a la ventana de comandos, en donde se le pedirá un nombre y contraseña , las cuales por defecto son: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627784" y="1400002"/>
            <a:ext cx="3024336" cy="9488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987824" y="1484784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login</a:t>
            </a:r>
            <a:r>
              <a:rPr lang="es-ES" dirty="0">
                <a:solidFill>
                  <a:schemeClr val="bg1"/>
                </a:solidFill>
              </a:rPr>
              <a:t>: pi</a:t>
            </a:r>
          </a:p>
          <a:p>
            <a:r>
              <a:rPr lang="es-ES" dirty="0" err="1">
                <a:solidFill>
                  <a:schemeClr val="bg1"/>
                </a:solidFill>
              </a:rPr>
              <a:t>password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raspberry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27584" y="2548273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Y finalmente accedimos a la </a:t>
            </a:r>
            <a:r>
              <a:rPr lang="es-ES" sz="2400" dirty="0" err="1">
                <a:solidFill>
                  <a:srgbClr val="00B0F0"/>
                </a:solidFill>
              </a:rPr>
              <a:t>Raspberry</a:t>
            </a:r>
            <a:r>
              <a:rPr lang="es-ES" sz="2400" dirty="0">
                <a:solidFill>
                  <a:srgbClr val="00B0F0"/>
                </a:solidFill>
              </a:rPr>
              <a:t> !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227703"/>
            <a:ext cx="6904147" cy="343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20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28" y="1103936"/>
            <a:ext cx="6768752" cy="336580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52352" y="4653136"/>
            <a:ext cx="111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Usuario pi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1222128" y="3933056"/>
            <a:ext cx="2880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1366144" y="3933056"/>
            <a:ext cx="0" cy="720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619672" y="3933056"/>
            <a:ext cx="108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>
            <a:off x="2159732" y="3933056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1731321" y="402963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Nombre de la maquina</a:t>
            </a:r>
          </a:p>
        </p:txBody>
      </p:sp>
      <p:cxnSp>
        <p:nvCxnSpPr>
          <p:cNvPr id="26" name="Conector recto 25"/>
          <p:cNvCxnSpPr/>
          <p:nvPr/>
        </p:nvCxnSpPr>
        <p:spPr>
          <a:xfrm>
            <a:off x="2843808" y="3933056"/>
            <a:ext cx="7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>
            <a:off x="2879812" y="3939732"/>
            <a:ext cx="396044" cy="320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3275856" y="399207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Directorio home de este usuario</a:t>
            </a:r>
          </a:p>
        </p:txBody>
      </p:sp>
    </p:spTree>
    <p:extLst>
      <p:ext uri="{BB962C8B-B14F-4D97-AF65-F5344CB8AC3E}">
        <p14:creationId xmlns:p14="http://schemas.microsoft.com/office/powerpoint/2010/main" val="4197015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>
                <a:latin typeface="Segoe Print" panose="02000600000000000000" pitchFamily="2" charset="0"/>
              </a:rPr>
              <a:t>LINUX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56" y="3861048"/>
            <a:ext cx="2127688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99247" y="2248347"/>
            <a:ext cx="7745505" cy="4421013"/>
          </a:xfrm>
        </p:spPr>
        <p:txBody>
          <a:bodyPr>
            <a:normAutofit fontScale="55000" lnSpcReduction="20000"/>
          </a:bodyPr>
          <a:lstStyle/>
          <a:p>
            <a:r>
              <a:rPr lang="es-ES" sz="3300" b="1" dirty="0">
                <a:latin typeface="Comic Sans MS" panose="030F0702030302020204" pitchFamily="66" charset="0"/>
              </a:rPr>
              <a:t>¿Qué es LINUX?</a:t>
            </a:r>
          </a:p>
          <a:p>
            <a:r>
              <a:rPr lang="es-ES" sz="2900" dirty="0">
                <a:latin typeface="Comic Sans MS" panose="030F0702030302020204" pitchFamily="66" charset="0"/>
              </a:rPr>
              <a:t>Linux es un sistema operativo: un conjunto de programas que le permiten interactuar con su ordenador y ejecutar otros programas</a:t>
            </a:r>
          </a:p>
          <a:p>
            <a:r>
              <a:rPr lang="es-PE" sz="3300" b="1" dirty="0">
                <a:solidFill>
                  <a:schemeClr val="tx2"/>
                </a:solidFill>
                <a:latin typeface="Comic Sans MS" pitchFamily="66" charset="0"/>
              </a:rPr>
              <a:t>¿Por qué LINUX?</a:t>
            </a:r>
          </a:p>
          <a:p>
            <a:r>
              <a:rPr lang="es-PE" sz="2900" dirty="0">
                <a:latin typeface="Comic Sans MS" panose="030F0702030302020204" pitchFamily="66" charset="0"/>
              </a:rPr>
              <a:t>●Es gratuito , no se tiene q pagar licencia como en Windows.</a:t>
            </a:r>
          </a:p>
          <a:p>
            <a:r>
              <a:rPr lang="es-PE" sz="2900" dirty="0">
                <a:latin typeface="Comic Sans MS" panose="030F0702030302020204" pitchFamily="66" charset="0"/>
              </a:rPr>
              <a:t>●No necesitas drivers o controladores, el reconocimiento de dispositivos </a:t>
            </a:r>
          </a:p>
          <a:p>
            <a:r>
              <a:rPr lang="es-PE" sz="2900" dirty="0">
                <a:latin typeface="Comic Sans MS" panose="030F0702030302020204" pitchFamily="66" charset="0"/>
              </a:rPr>
              <a:t>    es automático.</a:t>
            </a:r>
          </a:p>
          <a:p>
            <a:r>
              <a:rPr lang="es-PE" sz="2900" dirty="0">
                <a:latin typeface="Comic Sans MS" panose="030F0702030302020204" pitchFamily="66" charset="0"/>
              </a:rPr>
              <a:t>●Mucho mas robusto que los SO comerciales como Windows , mucho mas estable</a:t>
            </a:r>
          </a:p>
          <a:p>
            <a:r>
              <a:rPr lang="es-PE" sz="2900" dirty="0">
                <a:latin typeface="Comic Sans MS" panose="030F0702030302020204" pitchFamily="66" charset="0"/>
              </a:rPr>
              <a:t>  y mucho más rápido y tiene variedades de entornos gráficos.</a:t>
            </a:r>
          </a:p>
          <a:p>
            <a:r>
              <a:rPr lang="es-PE" sz="2900" dirty="0">
                <a:latin typeface="Comic Sans MS" panose="030F0702030302020204" pitchFamily="66" charset="0"/>
              </a:rPr>
              <a:t>●Prácticamente no existen virus y los que hay no son muy comunes como en Windows</a:t>
            </a:r>
          </a:p>
          <a:p>
            <a:r>
              <a:rPr lang="es-PE" sz="2900" dirty="0">
                <a:latin typeface="Comic Sans MS" panose="030F0702030302020204" pitchFamily="66" charset="0"/>
              </a:rPr>
              <a:t>(no hay barra de anuncios que instalan en los navegadores , se puede conectar     </a:t>
            </a:r>
          </a:p>
          <a:p>
            <a:r>
              <a:rPr lang="es-PE" sz="2900" dirty="0">
                <a:latin typeface="Comic Sans MS" panose="030F0702030302020204" pitchFamily="66" charset="0"/>
              </a:rPr>
              <a:t>cualquier USB sin temor a virus).</a:t>
            </a:r>
          </a:p>
          <a:p>
            <a:r>
              <a:rPr lang="es-PE" sz="2900" dirty="0">
                <a:latin typeface="Comic Sans MS" panose="030F0702030302020204" pitchFamily="66" charset="0"/>
              </a:rPr>
              <a:t>●Mucho respaldo en foros.</a:t>
            </a:r>
          </a:p>
          <a:p>
            <a:pPr marL="0" indent="0">
              <a:buNone/>
            </a:pPr>
            <a:endParaRPr lang="es-PE" sz="1800" b="1" dirty="0">
              <a:solidFill>
                <a:schemeClr val="tx2"/>
              </a:solidFill>
              <a:latin typeface="Comic Sans MS" pitchFamily="66" charset="0"/>
            </a:endParaRPr>
          </a:p>
          <a:p>
            <a:endParaRPr lang="es-E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16632"/>
            <a:ext cx="3420152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54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744"/>
            <a:ext cx="6480305" cy="468007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11560" y="332656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  <a:latin typeface="Comic Sans MS" panose="030F0702030302020204" pitchFamily="66" charset="0"/>
              </a:rPr>
              <a:t>Componentes del sistema operativo</a:t>
            </a:r>
          </a:p>
        </p:txBody>
      </p:sp>
    </p:spTree>
    <p:extLst>
      <p:ext uri="{BB962C8B-B14F-4D97-AF65-F5344CB8AC3E}">
        <p14:creationId xmlns:p14="http://schemas.microsoft.com/office/powerpoint/2010/main" val="1548353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4444" y="130571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KERNEL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23528" y="850651"/>
            <a:ext cx="8352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El </a:t>
            </a:r>
            <a:r>
              <a:rPr lang="es-ES" dirty="0" err="1">
                <a:latin typeface="Comic Sans MS" panose="030F0702030302020204" pitchFamily="66" charset="0"/>
              </a:rPr>
              <a:t>kernel</a:t>
            </a:r>
            <a:r>
              <a:rPr lang="es-ES" dirty="0">
                <a:latin typeface="Comic Sans MS" panose="030F0702030302020204" pitchFamily="66" charset="0"/>
              </a:rPr>
              <a:t> o núcleo de Linux se puede definir como el corazón de este sistema operativo. Es el encargado de que el software y el hardware de tu ordenador puedan trabajar juntos</a:t>
            </a:r>
          </a:p>
          <a:p>
            <a:r>
              <a:rPr lang="es-ES" dirty="0">
                <a:latin typeface="Comic Sans MS" panose="030F0702030302020204" pitchFamily="66" charset="0"/>
              </a:rPr>
              <a:t>Las funciones mas importantes del mismo , aunque no las únicas , son: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omic Sans MS" panose="030F0702030302020204" pitchFamily="66" charset="0"/>
              </a:rPr>
              <a:t>  Administración de la memoria para todos los programas y procesos de ejecución.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omic Sans MS" panose="030F0702030302020204" pitchFamily="66" charset="0"/>
              </a:rPr>
              <a:t>Administración del tiempo de procesador que los programas y procesos en ejecución utilizan.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omic Sans MS" panose="030F0702030302020204" pitchFamily="66" charset="0"/>
              </a:rPr>
              <a:t>Es el encargado de que podamos acceder a los periféricos/elementos de nuestro ordenador de una manera cómoda.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58020" y="3852966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SHELL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23528" y="4437741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El intérprete de comandos es la interfaz entre el usuario y el sistema operativo. Por esta razón, se le da el nombre inglés "</a:t>
            </a:r>
            <a:r>
              <a:rPr lang="es-ES" dirty="0" err="1">
                <a:latin typeface="Comic Sans MS" panose="030F0702030302020204" pitchFamily="66" charset="0"/>
              </a:rPr>
              <a:t>shell</a:t>
            </a:r>
            <a:r>
              <a:rPr lang="es-ES" dirty="0">
                <a:latin typeface="Comic Sans MS" panose="030F0702030302020204" pitchFamily="66" charset="0"/>
              </a:rPr>
              <a:t>", que significa "caparazón". </a:t>
            </a:r>
          </a:p>
          <a:p>
            <a:r>
              <a:rPr lang="es-ES" dirty="0">
                <a:latin typeface="Comic Sans MS" panose="030F0702030302020204" pitchFamily="66" charset="0"/>
              </a:rPr>
              <a:t>Por lo tanto, la </a:t>
            </a:r>
            <a:r>
              <a:rPr lang="es-ES" dirty="0" err="1">
                <a:latin typeface="Comic Sans MS" panose="030F0702030302020204" pitchFamily="66" charset="0"/>
              </a:rPr>
              <a:t>shell</a:t>
            </a:r>
            <a:r>
              <a:rPr lang="es-ES" dirty="0">
                <a:latin typeface="Comic Sans MS" panose="030F0702030302020204" pitchFamily="66" charset="0"/>
              </a:rPr>
              <a:t> actúa como un intermediario entre el sistema operativo y el usuario gracias a líneas de comando que este último introduce. Su función es la de leer la línea de comandos, interpretar su significado, llevar a cabo el comando y después arrojar el resultado por medio de las salidas.</a:t>
            </a:r>
          </a:p>
        </p:txBody>
      </p:sp>
    </p:spTree>
    <p:extLst>
      <p:ext uri="{BB962C8B-B14F-4D97-AF65-F5344CB8AC3E}">
        <p14:creationId xmlns:p14="http://schemas.microsoft.com/office/powerpoint/2010/main" val="2273161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83568" y="548680"/>
            <a:ext cx="5139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>
                <a:latin typeface="Comic Sans MS" panose="030F0702030302020204" pitchFamily="66" charset="0"/>
              </a:rPr>
              <a:t>Árbol de Directorios en Linux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39289"/>
            <a:ext cx="6768752" cy="50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8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9552" y="19348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  <a:latin typeface="Comic Sans MS" panose="030F0702030302020204" pitchFamily="66" charset="0"/>
              </a:rPr>
              <a:t>TIPOS DE PROMPT </a:t>
            </a:r>
            <a:r>
              <a:rPr lang="es-ES" dirty="0">
                <a:latin typeface="Comic Sans MS" panose="030F0702030302020204" pitchFamily="66" charset="0"/>
              </a:rPr>
              <a:t>(caracteres que se muestra en una línea de comandos para indicar que esta a la espera de ordenes)</a:t>
            </a:r>
            <a:endParaRPr lang="es-ES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70892"/>
              </p:ext>
            </p:extLst>
          </p:nvPr>
        </p:nvGraphicFramePr>
        <p:xfrm>
          <a:off x="899592" y="638696"/>
          <a:ext cx="7158632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prompt</a:t>
                      </a:r>
                      <a:r>
                        <a:rPr lang="es-ES" baseline="0" dirty="0"/>
                        <a:t> del </a:t>
                      </a:r>
                      <a:r>
                        <a:rPr lang="es-ES" baseline="0" dirty="0" err="1"/>
                        <a:t>superusuario</a:t>
                      </a:r>
                      <a:r>
                        <a:rPr lang="es-ES" baseline="0" dirty="0"/>
                        <a:t> o </a:t>
                      </a:r>
                      <a:r>
                        <a:rPr lang="es-ES" baseline="0" dirty="0" err="1"/>
                        <a:t>root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prompt</a:t>
                      </a:r>
                      <a:r>
                        <a:rPr lang="es-ES" dirty="0"/>
                        <a:t> del usuario común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prompt</a:t>
                      </a:r>
                      <a:r>
                        <a:rPr lang="es-ES" baseline="0" dirty="0"/>
                        <a:t> del editor vi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ftp&gt;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prompt</a:t>
                      </a:r>
                      <a:r>
                        <a:rPr lang="es-ES" dirty="0"/>
                        <a:t> del editor ftp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prompt</a:t>
                      </a:r>
                      <a:r>
                        <a:rPr lang="es-ES" dirty="0"/>
                        <a:t> del correo electrónico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507604" y="249289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  <a:latin typeface="Comic Sans MS" panose="030F0702030302020204" pitchFamily="66" charset="0"/>
              </a:rPr>
              <a:t>COMANDOS BASICOS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25274"/>
              </p:ext>
            </p:extLst>
          </p:nvPr>
        </p:nvGraphicFramePr>
        <p:xfrm>
          <a:off x="755576" y="2964894"/>
          <a:ext cx="7416824" cy="38215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151">
                <a:tc>
                  <a:txBody>
                    <a:bodyPr/>
                    <a:lstStyle/>
                    <a:p>
                      <a:r>
                        <a:rPr lang="es-ES" b="0" dirty="0"/>
                        <a:t>#</a:t>
                      </a:r>
                      <a:r>
                        <a:rPr lang="es-ES" b="0" dirty="0" err="1"/>
                        <a:t>who</a:t>
                      </a:r>
                      <a:r>
                        <a:rPr lang="es-ES" b="0" baseline="0" dirty="0"/>
                        <a:t> a mi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dirty="0"/>
                        <a:t>¿Quién</a:t>
                      </a:r>
                      <a:r>
                        <a:rPr lang="es-ES" b="0" baseline="0" dirty="0"/>
                        <a:t> soy yo?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51">
                <a:tc>
                  <a:txBody>
                    <a:bodyPr/>
                    <a:lstStyle/>
                    <a:p>
                      <a:r>
                        <a:rPr lang="es-ES" dirty="0"/>
                        <a:t>#</a:t>
                      </a:r>
                      <a:r>
                        <a:rPr lang="es-ES" dirty="0" err="1"/>
                        <a:t>who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Quienes están conectados al servidor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51">
                <a:tc>
                  <a:txBody>
                    <a:bodyPr/>
                    <a:lstStyle/>
                    <a:p>
                      <a:r>
                        <a:rPr lang="es-ES" dirty="0"/>
                        <a:t>#date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Fecha y hora del servidor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51">
                <a:tc>
                  <a:txBody>
                    <a:bodyPr/>
                    <a:lstStyle/>
                    <a:p>
                      <a:r>
                        <a:rPr lang="es-ES" dirty="0"/>
                        <a:t>#</a:t>
                      </a:r>
                      <a:r>
                        <a:rPr lang="es-ES" dirty="0" err="1"/>
                        <a:t>hostname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Nombre del servidor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51">
                <a:tc>
                  <a:txBody>
                    <a:bodyPr/>
                    <a:lstStyle/>
                    <a:p>
                      <a:r>
                        <a:rPr lang="es-ES" dirty="0"/>
                        <a:t>#cal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Calendario del 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51">
                <a:tc>
                  <a:txBody>
                    <a:bodyPr/>
                    <a:lstStyle/>
                    <a:p>
                      <a:r>
                        <a:rPr lang="es-ES" dirty="0"/>
                        <a:t>#</a:t>
                      </a:r>
                      <a:r>
                        <a:rPr lang="es-ES" dirty="0" err="1"/>
                        <a:t>uname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Nombre del sistema operativo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151">
                <a:tc>
                  <a:txBody>
                    <a:bodyPr/>
                    <a:lstStyle/>
                    <a:p>
                      <a:r>
                        <a:rPr lang="es-ES" dirty="0"/>
                        <a:t>#</a:t>
                      </a:r>
                      <a:r>
                        <a:rPr lang="es-ES" dirty="0" err="1"/>
                        <a:t>uname</a:t>
                      </a:r>
                      <a:r>
                        <a:rPr lang="es-ES" dirty="0"/>
                        <a:t> –a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Toda la</a:t>
                      </a:r>
                      <a:r>
                        <a:rPr lang="es-ES" baseline="0" dirty="0"/>
                        <a:t> información del servidor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151">
                <a:tc>
                  <a:txBody>
                    <a:bodyPr/>
                    <a:lstStyle/>
                    <a:p>
                      <a:r>
                        <a:rPr lang="es-ES" dirty="0"/>
                        <a:t>#</a:t>
                      </a:r>
                      <a:r>
                        <a:rPr lang="es-ES" dirty="0" err="1"/>
                        <a:t>ifconfig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Que dirección </a:t>
                      </a:r>
                      <a:r>
                        <a:rPr lang="es-ES" dirty="0" err="1"/>
                        <a:t>ip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151">
                <a:tc>
                  <a:txBody>
                    <a:bodyPr/>
                    <a:lstStyle/>
                    <a:p>
                      <a:r>
                        <a:rPr lang="es-ES" dirty="0"/>
                        <a:t>#free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Muestra la memoria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151">
                <a:tc>
                  <a:txBody>
                    <a:bodyPr/>
                    <a:lstStyle/>
                    <a:p>
                      <a:r>
                        <a:rPr lang="es-ES" dirty="0"/>
                        <a:t>#</a:t>
                      </a:r>
                      <a:r>
                        <a:rPr lang="es-ES" dirty="0" err="1"/>
                        <a:t>fdisk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El espacio en disco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379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999275"/>
              </p:ext>
            </p:extLst>
          </p:nvPr>
        </p:nvGraphicFramePr>
        <p:xfrm>
          <a:off x="323528" y="1772816"/>
          <a:ext cx="8640960" cy="46177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Función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pwd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Devuelve el nombre del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cd [nombre</a:t>
                      </a:r>
                      <a:r>
                        <a:rPr lang="es-ES" baseline="0" dirty="0"/>
                        <a:t> del directorio]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Cambiar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ls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Listar al</a:t>
                      </a:r>
                      <a:r>
                        <a:rPr lang="es-ES" baseline="0" dirty="0"/>
                        <a:t>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ls</a:t>
                      </a:r>
                      <a:r>
                        <a:rPr lang="es-ES" dirty="0"/>
                        <a:t> –l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Muestra el directorio en</a:t>
                      </a:r>
                      <a:r>
                        <a:rPr lang="es-ES" baseline="0" dirty="0"/>
                        <a:t> detalle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ls</a:t>
                      </a:r>
                      <a:r>
                        <a:rPr lang="es-ES" dirty="0"/>
                        <a:t> –a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Muestra ficheros ocultos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mkdir</a:t>
                      </a:r>
                      <a:r>
                        <a:rPr lang="es-ES" dirty="0"/>
                        <a:t> [nombre del directorio]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Crea directorios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tree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Muestra la estructura del</a:t>
                      </a:r>
                      <a:r>
                        <a:rPr lang="es-ES" baseline="0" dirty="0"/>
                        <a:t> directorio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cp</a:t>
                      </a:r>
                      <a:r>
                        <a:rPr lang="es-ES" dirty="0"/>
                        <a:t>  [Nombre</a:t>
                      </a:r>
                      <a:r>
                        <a:rPr lang="es-ES" baseline="0" dirty="0"/>
                        <a:t> del archivo origen] [ruta destino]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Copiar ficheros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cp</a:t>
                      </a:r>
                      <a:r>
                        <a:rPr lang="es-ES" dirty="0"/>
                        <a:t> –r [nombre del directorio origen] [nombre y ruta destino]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Copiar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rm</a:t>
                      </a:r>
                      <a:r>
                        <a:rPr lang="es-ES" dirty="0"/>
                        <a:t> [nombre archivo]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Borra ficheros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1187624" y="476672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7030A0"/>
                </a:solidFill>
                <a:latin typeface="Comic Sans MS" panose="030F0702030302020204" pitchFamily="66" charset="0"/>
              </a:rPr>
              <a:t>Comandos básicos de Linux</a:t>
            </a:r>
          </a:p>
          <a:p>
            <a:pPr algn="ctr"/>
            <a:r>
              <a:rPr lang="es-ES" sz="2800" b="1" dirty="0">
                <a:latin typeface="Comic Sans MS" panose="030F0702030302020204" pitchFamily="66" charset="0"/>
              </a:rPr>
              <a:t>Manejo de directorios</a:t>
            </a:r>
          </a:p>
        </p:txBody>
      </p:sp>
    </p:spTree>
    <p:extLst>
      <p:ext uri="{BB962C8B-B14F-4D97-AF65-F5344CB8AC3E}">
        <p14:creationId xmlns:p14="http://schemas.microsoft.com/office/powerpoint/2010/main" val="353488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641341"/>
              </p:ext>
            </p:extLst>
          </p:nvPr>
        </p:nvGraphicFramePr>
        <p:xfrm>
          <a:off x="539552" y="332656"/>
          <a:ext cx="7128792" cy="1005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64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867">
                <a:tc>
                  <a:txBody>
                    <a:bodyPr/>
                    <a:lstStyle/>
                    <a:p>
                      <a:r>
                        <a:rPr lang="es-ES" b="0" dirty="0" err="1"/>
                        <a:t>rm</a:t>
                      </a:r>
                      <a:r>
                        <a:rPr lang="es-ES" b="0" dirty="0"/>
                        <a:t> –</a:t>
                      </a:r>
                      <a:r>
                        <a:rPr lang="es-ES" b="0" dirty="0" err="1"/>
                        <a:t>rf</a:t>
                      </a:r>
                      <a:r>
                        <a:rPr lang="es-ES" b="0" baseline="0" dirty="0"/>
                        <a:t> [ Nombre del directorio]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dirty="0"/>
                        <a:t>Borra sin </a:t>
                      </a:r>
                      <a:r>
                        <a:rPr lang="es-ES" b="0" dirty="0" err="1"/>
                        <a:t>confirmacion</a:t>
                      </a:r>
                      <a:endParaRPr lang="es-E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34">
                <a:tc>
                  <a:txBody>
                    <a:bodyPr/>
                    <a:lstStyle/>
                    <a:p>
                      <a:r>
                        <a:rPr lang="es-ES" dirty="0"/>
                        <a:t>mv [nombre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dir</a:t>
                      </a:r>
                      <a:r>
                        <a:rPr lang="es-ES" baseline="0" dirty="0"/>
                        <a:t> origen] [nombre y ruta destino]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Mover</a:t>
                      </a:r>
                      <a:r>
                        <a:rPr lang="es-ES" baseline="0" dirty="0"/>
                        <a:t> directorio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539552" y="1700808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EDITOR NANO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23528" y="2413338"/>
            <a:ext cx="856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Una de las tareas mas comunes en </a:t>
            </a:r>
            <a:r>
              <a:rPr lang="es-ES" dirty="0" err="1">
                <a:latin typeface="Comic Sans MS" panose="030F0702030302020204" pitchFamily="66" charset="0"/>
              </a:rPr>
              <a:t>linux</a:t>
            </a:r>
            <a:r>
              <a:rPr lang="es-ES" dirty="0">
                <a:latin typeface="Comic Sans MS" panose="030F0702030302020204" pitchFamily="66" charset="0"/>
              </a:rPr>
              <a:t> es editar un archivo y para hacer esto debes usar un editor de texto. En Linux existe el editor vi, pero para los principiantes es complicado y algo confuso, otra opción que está  presente casi en cualquier </a:t>
            </a:r>
            <a:r>
              <a:rPr lang="es-ES" dirty="0" err="1">
                <a:latin typeface="Comic Sans MS" panose="030F0702030302020204" pitchFamily="66" charset="0"/>
              </a:rPr>
              <a:t>distribucion</a:t>
            </a:r>
            <a:r>
              <a:rPr lang="es-ES" dirty="0">
                <a:latin typeface="Comic Sans MS" panose="030F0702030302020204" pitchFamily="66" charset="0"/>
              </a:rPr>
              <a:t> es el editor nano </a:t>
            </a:r>
            <a:r>
              <a:rPr lang="es-ES" dirty="0" err="1">
                <a:latin typeface="Comic Sans MS" panose="030F0702030302020204" pitchFamily="66" charset="0"/>
              </a:rPr>
              <a:t>linux</a:t>
            </a:r>
            <a:r>
              <a:rPr lang="es-ES" dirty="0">
                <a:latin typeface="Comic Sans MS" panose="030F0702030302020204" pitchFamily="66" charset="0"/>
              </a:rPr>
              <a:t>.</a:t>
            </a:r>
          </a:p>
          <a:p>
            <a:r>
              <a:rPr lang="es-ES" dirty="0">
                <a:latin typeface="Comic Sans MS" panose="030F0702030302020204" pitchFamily="66" charset="0"/>
              </a:rPr>
              <a:t>Siempre que necesitas configurar algo o hacer alguna tarea en </a:t>
            </a:r>
            <a:r>
              <a:rPr lang="es-ES" dirty="0" err="1">
                <a:latin typeface="Comic Sans MS" panose="030F0702030302020204" pitchFamily="66" charset="0"/>
              </a:rPr>
              <a:t>linux</a:t>
            </a:r>
            <a:r>
              <a:rPr lang="es-ES" dirty="0">
                <a:latin typeface="Comic Sans MS" panose="030F0702030302020204" pitchFamily="66" charset="0"/>
              </a:rPr>
              <a:t>, vas a necesitar un editor y </a:t>
            </a:r>
            <a:r>
              <a:rPr lang="es-ES" b="1" dirty="0">
                <a:latin typeface="Comic Sans MS" panose="030F0702030302020204" pitchFamily="66" charset="0"/>
              </a:rPr>
              <a:t>nano en </a:t>
            </a:r>
            <a:r>
              <a:rPr lang="es-ES" b="1" dirty="0" err="1">
                <a:latin typeface="Comic Sans MS" panose="030F0702030302020204" pitchFamily="66" charset="0"/>
              </a:rPr>
              <a:t>linux</a:t>
            </a:r>
            <a:r>
              <a:rPr lang="es-ES" dirty="0">
                <a:latin typeface="Comic Sans MS" panose="030F0702030302020204" pitchFamily="66" charset="0"/>
              </a:rPr>
              <a:t> es una de las mejores opciones por que es simple, intuitivo y fácil de usar. Para abrir un archivo con el </a:t>
            </a:r>
            <a:r>
              <a:rPr lang="es-ES" b="1" dirty="0">
                <a:latin typeface="Comic Sans MS" panose="030F0702030302020204" pitchFamily="66" charset="0"/>
              </a:rPr>
              <a:t>editor nano</a:t>
            </a:r>
            <a:r>
              <a:rPr lang="es-ES" dirty="0">
                <a:latin typeface="Comic Sans MS" panose="030F0702030302020204" pitchFamily="66" charset="0"/>
              </a:rPr>
              <a:t> solo tienes que poner el comando y el nombre del archivo.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39552" y="4869160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En la </a:t>
            </a:r>
            <a:r>
              <a:rPr lang="es-ES" dirty="0" err="1">
                <a:latin typeface="Comic Sans MS" panose="030F0702030302020204" pitchFamily="66" charset="0"/>
              </a:rPr>
              <a:t>raspberry</a:t>
            </a:r>
            <a:r>
              <a:rPr lang="es-ES" dirty="0">
                <a:latin typeface="Comic Sans MS" panose="030F0702030302020204" pitchFamily="66" charset="0"/>
              </a:rPr>
              <a:t>  ponemos </a:t>
            </a:r>
            <a:r>
              <a:rPr lang="es-ES" b="1" dirty="0">
                <a:latin typeface="Comic Sans MS" panose="030F0702030302020204" pitchFamily="66" charset="0"/>
              </a:rPr>
              <a:t>nano ejemplo </a:t>
            </a:r>
            <a:r>
              <a:rPr lang="es-ES" dirty="0">
                <a:latin typeface="Comic Sans MS" panose="030F0702030302020204" pitchFamily="66" charset="0"/>
              </a:rPr>
              <a:t>y entraremos al editor nano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589240"/>
            <a:ext cx="5376832" cy="9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2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6634" y="426764"/>
            <a:ext cx="8568952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0B050"/>
                </a:solidFill>
                <a:latin typeface="Comic Sans MS" panose="030F0702030302020204" pitchFamily="66" charset="0"/>
              </a:rPr>
              <a:t>Instalación de </a:t>
            </a:r>
            <a:r>
              <a:rPr lang="es-ES" sz="3200" b="1" dirty="0" err="1">
                <a:solidFill>
                  <a:srgbClr val="00B050"/>
                </a:solidFill>
                <a:latin typeface="Comic Sans MS" panose="030F0702030302020204" pitchFamily="66" charset="0"/>
              </a:rPr>
              <a:t>Raspbian</a:t>
            </a:r>
            <a:r>
              <a:rPr lang="es-ES" sz="3200" b="1" dirty="0">
                <a:solidFill>
                  <a:srgbClr val="00B050"/>
                </a:solidFill>
                <a:latin typeface="Comic Sans MS" panose="030F0702030302020204" pitchFamily="66" charset="0"/>
              </a:rPr>
              <a:t> en </a:t>
            </a:r>
            <a:r>
              <a:rPr lang="es-ES" sz="3200" b="1" dirty="0" err="1">
                <a:solidFill>
                  <a:srgbClr val="00B050"/>
                </a:solidFill>
                <a:latin typeface="Comic Sans MS" panose="030F0702030302020204" pitchFamily="66" charset="0"/>
              </a:rPr>
              <a:t>Raspberry</a:t>
            </a:r>
            <a:r>
              <a:rPr lang="es-ES" sz="3200" b="1" dirty="0">
                <a:solidFill>
                  <a:srgbClr val="00B050"/>
                </a:solidFill>
                <a:latin typeface="Comic Sans MS" panose="030F0702030302020204" pitchFamily="66" charset="0"/>
              </a:rPr>
              <a:t> pi3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67544" y="123201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Comic Sans MS" panose="030F0702030302020204" pitchFamily="66" charset="0"/>
              </a:rPr>
              <a:t>¿Qué necesitamos?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50" y="2426435"/>
            <a:ext cx="1986714" cy="11067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04" y="2608991"/>
            <a:ext cx="1124744" cy="112474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59430" y="1979711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Comic Sans MS" panose="030F0702030302020204" pitchFamily="66" charset="0"/>
              </a:rPr>
              <a:t>Hardware</a:t>
            </a:r>
            <a:r>
              <a:rPr lang="es-ES" b="1" dirty="0"/>
              <a:t>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84227" y="4633936"/>
            <a:ext cx="184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Comic Sans MS" panose="030F0702030302020204" pitchFamily="66" charset="0"/>
              </a:rPr>
              <a:t>Software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87" y="5175567"/>
            <a:ext cx="897400" cy="8974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363" y="5329159"/>
            <a:ext cx="677332" cy="6773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3" y="2416794"/>
            <a:ext cx="1684112" cy="126434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77224" y="3644424"/>
            <a:ext cx="2171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Comic Sans MS" panose="030F0702030302020204" pitchFamily="66" charset="0"/>
              </a:rPr>
              <a:t>Memoria micro </a:t>
            </a:r>
            <a:r>
              <a:rPr lang="es-ES" sz="1400" b="1" dirty="0" err="1">
                <a:latin typeface="Comic Sans MS" panose="030F0702030302020204" pitchFamily="66" charset="0"/>
              </a:rPr>
              <a:t>sd</a:t>
            </a:r>
            <a:r>
              <a:rPr lang="es-ES" sz="1400" b="1" dirty="0">
                <a:latin typeface="Comic Sans MS" panose="030F0702030302020204" pitchFamily="66" charset="0"/>
              </a:rPr>
              <a:t> </a:t>
            </a:r>
            <a:r>
              <a:rPr lang="es-ES" sz="1400" b="1" dirty="0" err="1">
                <a:latin typeface="Comic Sans MS" panose="030F0702030302020204" pitchFamily="66" charset="0"/>
              </a:rPr>
              <a:t>card</a:t>
            </a:r>
            <a:r>
              <a:rPr lang="es-ES" sz="1400" b="1" dirty="0">
                <a:latin typeface="Comic Sans MS" panose="030F0702030302020204" pitchFamily="66" charset="0"/>
              </a:rPr>
              <a:t> </a:t>
            </a:r>
          </a:p>
          <a:p>
            <a:r>
              <a:rPr lang="es-ES" sz="1400" b="1" dirty="0">
                <a:latin typeface="Comic Sans MS" panose="030F0702030302020204" pitchFamily="66" charset="0"/>
              </a:rPr>
              <a:t>clase 10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160443" y="3743531"/>
            <a:ext cx="1906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Comic Sans MS" panose="030F0702030302020204" pitchFamily="66" charset="0"/>
              </a:rPr>
              <a:t>Lector memorias </a:t>
            </a:r>
            <a:r>
              <a:rPr lang="es-ES" sz="1400" b="1" dirty="0" err="1">
                <a:latin typeface="Comic Sans MS" panose="030F0702030302020204" pitchFamily="66" charset="0"/>
              </a:rPr>
              <a:t>sd</a:t>
            </a:r>
            <a:r>
              <a:rPr lang="es-ES" sz="1400" b="1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52047" y="3733735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>
                <a:latin typeface="Comic Sans MS" panose="030F0702030302020204" pitchFamily="66" charset="0"/>
              </a:rPr>
              <a:t>Raspberry</a:t>
            </a:r>
            <a:r>
              <a:rPr lang="es-ES" sz="1400" b="1" dirty="0">
                <a:latin typeface="Comic Sans MS" panose="030F0702030302020204" pitchFamily="66" charset="0"/>
              </a:rPr>
              <a:t> pi 3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496348" y="6203091"/>
            <a:ext cx="2776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Comic Sans MS" panose="030F0702030302020204" pitchFamily="66" charset="0"/>
              </a:rPr>
              <a:t>Win32 Disk </a:t>
            </a:r>
            <a:r>
              <a:rPr lang="es-ES" sz="1400" b="1" dirty="0" err="1">
                <a:latin typeface="Comic Sans MS" panose="030F0702030302020204" pitchFamily="66" charset="0"/>
              </a:rPr>
              <a:t>Imager</a:t>
            </a:r>
            <a:endParaRPr lang="es-ES" sz="1400" b="1" dirty="0">
              <a:latin typeface="Comic Sans MS" panose="030F0702030302020204" pitchFamily="66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638627" y="620309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Comic Sans MS" panose="030F0702030302020204" pitchFamily="66" charset="0"/>
              </a:rPr>
              <a:t>SD </a:t>
            </a:r>
            <a:r>
              <a:rPr lang="es-ES" sz="1400" b="1" dirty="0" err="1">
                <a:latin typeface="Comic Sans MS" panose="030F0702030302020204" pitchFamily="66" charset="0"/>
              </a:rPr>
              <a:t>Card</a:t>
            </a:r>
            <a:r>
              <a:rPr lang="es-ES" sz="1400" b="1" dirty="0">
                <a:latin typeface="Comic Sans MS" panose="030F0702030302020204" pitchFamily="66" charset="0"/>
              </a:rPr>
              <a:t> </a:t>
            </a:r>
            <a:r>
              <a:rPr lang="es-ES" sz="1400" b="1" dirty="0" err="1">
                <a:latin typeface="Comic Sans MS" panose="030F0702030302020204" pitchFamily="66" charset="0"/>
              </a:rPr>
              <a:t>Formatter</a:t>
            </a:r>
            <a:endParaRPr lang="es-ES" sz="1400" b="1" dirty="0">
              <a:latin typeface="Comic Sans MS" panose="030F0702030302020204" pitchFamily="66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355974" y="4633936"/>
            <a:ext cx="281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Comic Sans MS" panose="030F0702030302020204" pitchFamily="66" charset="0"/>
              </a:rPr>
              <a:t>Y lo más importante… 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98" y="5175566"/>
            <a:ext cx="909073" cy="909073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6146548" y="6203090"/>
            <a:ext cx="177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>
                <a:latin typeface="Comic Sans MS" panose="030F0702030302020204" pitchFamily="66" charset="0"/>
              </a:rPr>
              <a:t>Raspbian</a:t>
            </a:r>
            <a:endParaRPr lang="es-ES" sz="14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181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55" y="173670"/>
            <a:ext cx="5569686" cy="350775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107496" y="3244334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Opciones dentro del editor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83568" y="39330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Comic Sans MS" panose="030F0702030302020204" pitchFamily="66" charset="0"/>
              </a:rPr>
              <a:t>Opciones dentro del editor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79512" y="4443763"/>
            <a:ext cx="8100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Dentro del editor tenemos muchas combinaciones de teclado disponibles para sus diferentes funciones.</a:t>
            </a:r>
          </a:p>
          <a:p>
            <a:endParaRPr lang="es-ES" dirty="0">
              <a:latin typeface="Comic Sans MS" panose="030F0702030302020204" pitchFamily="66" charset="0"/>
            </a:endParaRPr>
          </a:p>
          <a:p>
            <a:r>
              <a:rPr lang="es-ES" dirty="0">
                <a:latin typeface="Comic Sans MS" panose="030F0702030302020204" pitchFamily="66" charset="0"/>
              </a:rPr>
              <a:t>La tecla Control, que vamos a definir con el carácter ”^” nos será útil para cualquiera de estos atajos de teclado o accesos directos.</a:t>
            </a:r>
          </a:p>
          <a:p>
            <a:endParaRPr lang="es-ES" dirty="0">
              <a:latin typeface="Comic Sans MS" panose="030F0702030302020204" pitchFamily="66" charset="0"/>
            </a:endParaRPr>
          </a:p>
          <a:p>
            <a:r>
              <a:rPr lang="es-ES" dirty="0">
                <a:latin typeface="Comic Sans MS" panose="030F0702030302020204" pitchFamily="66" charset="0"/>
              </a:rPr>
              <a:t>En la parte inferior aparece una barra donde se muestran las funciones mas utilizadas.</a:t>
            </a:r>
          </a:p>
        </p:txBody>
      </p:sp>
    </p:spTree>
    <p:extLst>
      <p:ext uri="{BB962C8B-B14F-4D97-AF65-F5344CB8AC3E}">
        <p14:creationId xmlns:p14="http://schemas.microsoft.com/office/powerpoint/2010/main" val="820750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23528" y="332656"/>
            <a:ext cx="83529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latin typeface="Comic Sans MS" panose="030F0702030302020204" pitchFamily="66" charset="0"/>
              </a:rPr>
              <a:t>Ayuda o ^G</a:t>
            </a:r>
          </a:p>
          <a:p>
            <a:endParaRPr lang="es-ES" dirty="0"/>
          </a:p>
          <a:p>
            <a:r>
              <a:rPr lang="es-ES" dirty="0">
                <a:latin typeface="Comic Sans MS" panose="030F0702030302020204" pitchFamily="66" charset="0"/>
              </a:rPr>
              <a:t>Este comando nos muestra todas las funciones y su acceso directo mediante el teclado. Para salir de esta pantalla ejecutaremos la combinación de teclado ^X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09736"/>
            <a:ext cx="5256495" cy="49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6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95536" y="260648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Comic Sans MS" panose="030F0702030302020204" pitchFamily="66" charset="0"/>
              </a:rPr>
              <a:t>Combinaciones más utilizadas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80728"/>
            <a:ext cx="6058746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76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83568" y="332656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Comic Sans MS" panose="030F0702030302020204" pitchFamily="66" charset="0"/>
              </a:rPr>
              <a:t>¿Y a ahora que ?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83568" y="1052736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Descargamos el </a:t>
            </a:r>
            <a:r>
              <a:rPr lang="es-ES" dirty="0" err="1">
                <a:latin typeface="Comic Sans MS" panose="030F0702030302020204" pitchFamily="66" charset="0"/>
              </a:rPr>
              <a:t>raspbian</a:t>
            </a:r>
            <a:r>
              <a:rPr lang="es-ES" dirty="0">
                <a:latin typeface="Comic Sans MS" panose="030F0702030302020204" pitchFamily="66" charset="0"/>
              </a:rPr>
              <a:t> de la pagina </a:t>
            </a:r>
          </a:p>
          <a:p>
            <a:r>
              <a:rPr lang="es-ES" dirty="0">
                <a:latin typeface="Comic Sans MS" panose="030F0702030302020204" pitchFamily="66" charset="0"/>
                <a:hlinkClick r:id="rId2"/>
              </a:rPr>
              <a:t>https://www.raspberrypi.org/downloads/raspbian/</a:t>
            </a:r>
            <a:endParaRPr lang="es-ES" dirty="0">
              <a:latin typeface="Comic Sans MS" panose="030F0702030302020204" pitchFamily="66" charset="0"/>
            </a:endParaRPr>
          </a:p>
          <a:p>
            <a:r>
              <a:rPr lang="es-ES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59978"/>
            <a:ext cx="7803198" cy="43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9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28485"/>
            <a:ext cx="5582429" cy="48584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71600" y="332656"/>
            <a:ext cx="6014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Comic Sans MS" panose="030F0702030302020204" pitchFamily="66" charset="0"/>
              </a:rPr>
              <a:t>Descomprimimos el archivo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55648" y="1484784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Ahora que tenemos el </a:t>
            </a:r>
            <a:r>
              <a:rPr lang="es-ES" dirty="0" err="1">
                <a:latin typeface="Comic Sans MS" panose="030F0702030302020204" pitchFamily="66" charset="0"/>
              </a:rPr>
              <a:t>Raspbian</a:t>
            </a:r>
            <a:r>
              <a:rPr lang="es-ES" dirty="0">
                <a:latin typeface="Comic Sans MS" panose="030F0702030302020204" pitchFamily="66" charset="0"/>
              </a:rPr>
              <a:t> vamos a formatear nuestra memoria </a:t>
            </a:r>
            <a:r>
              <a:rPr lang="es-ES" dirty="0" err="1">
                <a:latin typeface="Comic Sans MS" panose="030F0702030302020204" pitchFamily="66" charset="0"/>
              </a:rPr>
              <a:t>sd</a:t>
            </a:r>
            <a:r>
              <a:rPr lang="es-ES" dirty="0">
                <a:latin typeface="Comic Sans MS" panose="030F0702030302020204" pitchFamily="66" charset="0"/>
              </a:rPr>
              <a:t> </a:t>
            </a:r>
            <a:r>
              <a:rPr lang="es-ES" dirty="0" err="1">
                <a:latin typeface="Comic Sans MS" panose="030F0702030302020204" pitchFamily="66" charset="0"/>
              </a:rPr>
              <a:t>card</a:t>
            </a:r>
            <a:r>
              <a:rPr lang="es-ES" dirty="0">
                <a:latin typeface="Comic Sans MS" panose="030F0702030302020204" pitchFamily="66" charset="0"/>
              </a:rPr>
              <a:t> con el programa SD </a:t>
            </a:r>
            <a:r>
              <a:rPr lang="es-ES" dirty="0" err="1">
                <a:latin typeface="Comic Sans MS" panose="030F0702030302020204" pitchFamily="66" charset="0"/>
              </a:rPr>
              <a:t>formater</a:t>
            </a:r>
            <a:r>
              <a:rPr lang="es-ES" dirty="0">
                <a:latin typeface="Comic Sans MS" panose="030F0702030302020204" pitchFamily="66" charset="0"/>
              </a:rPr>
              <a:t> .</a:t>
            </a:r>
          </a:p>
          <a:p>
            <a:r>
              <a:rPr lang="es-ES" dirty="0">
                <a:latin typeface="Comic Sans MS" panose="030F0702030302020204" pitchFamily="66" charset="0"/>
                <a:hlinkClick r:id="rId3"/>
              </a:rPr>
              <a:t>https://www.sdcard.org/downloads/formatter_4/</a:t>
            </a:r>
            <a:endParaRPr lang="es-ES" dirty="0">
              <a:latin typeface="Comic Sans MS" panose="030F0702030302020204" pitchFamily="66" charset="0"/>
            </a:endParaRPr>
          </a:p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0" y="2607414"/>
            <a:ext cx="7029176" cy="41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1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5373216"/>
            <a:ext cx="2857899" cy="1324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76672"/>
            <a:ext cx="7632848" cy="460539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23528" y="558924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En el escritorio aparecerá el icono</a:t>
            </a:r>
          </a:p>
        </p:txBody>
      </p:sp>
    </p:spTree>
    <p:extLst>
      <p:ext uri="{BB962C8B-B14F-4D97-AF65-F5344CB8AC3E}">
        <p14:creationId xmlns:p14="http://schemas.microsoft.com/office/powerpoint/2010/main" val="305810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99592" y="260648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Comic Sans MS" panose="030F0702030302020204" pitchFamily="66" charset="0"/>
              </a:rPr>
              <a:t>Ahora a formatear la memoria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11" y="1199839"/>
            <a:ext cx="6287377" cy="445832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87624" y="594928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Comic Sans MS" panose="030F0702030302020204" pitchFamily="66" charset="0"/>
              </a:rPr>
              <a:t>Dar aceptar y listo , formateada !</a:t>
            </a:r>
          </a:p>
        </p:txBody>
      </p:sp>
    </p:spTree>
    <p:extLst>
      <p:ext uri="{BB962C8B-B14F-4D97-AF65-F5344CB8AC3E}">
        <p14:creationId xmlns:p14="http://schemas.microsoft.com/office/powerpoint/2010/main" val="1267443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27584" y="404664"/>
            <a:ext cx="7344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Grabar la SD para tu </a:t>
            </a:r>
            <a:r>
              <a:rPr lang="es-ES" sz="32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Raspberry</a:t>
            </a:r>
            <a:r>
              <a:rPr lang="es-E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 Pi no puede ser más sencillo !!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83568" y="1895926"/>
            <a:ext cx="5544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latin typeface="Comic Sans MS" panose="030F0702030302020204" pitchFamily="66" charset="0"/>
              </a:rPr>
              <a:t>¿Qué es una imagen y qué consigo grabándola en la SD?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83568" y="3140967"/>
            <a:ext cx="72728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Comic Sans MS" panose="030F0702030302020204" pitchFamily="66" charset="0"/>
              </a:rPr>
              <a:t>Pues bien, una imagen es un conjunto de sistema operativo y aplicaciones que ha preparado alguien. Esa persona se ha preocupado de que simplemente con grabar o </a:t>
            </a:r>
            <a:r>
              <a:rPr lang="es-ES" sz="2400" dirty="0" err="1">
                <a:latin typeface="Comic Sans MS" panose="030F0702030302020204" pitchFamily="66" charset="0"/>
              </a:rPr>
              <a:t>flashear</a:t>
            </a:r>
            <a:r>
              <a:rPr lang="es-ES" sz="2400" dirty="0">
                <a:latin typeface="Comic Sans MS" panose="030F0702030302020204" pitchFamily="66" charset="0"/>
              </a:rPr>
              <a:t> (siento el "palabro", pero seguro que en internet lo veremos alguna que otra vez) un único archivo en la tarjeta SD consigamos recuperar toda la información necesaria para que la </a:t>
            </a:r>
            <a:r>
              <a:rPr lang="es-ES" sz="2400" dirty="0" err="1">
                <a:latin typeface="Comic Sans MS" panose="030F0702030302020204" pitchFamily="66" charset="0"/>
              </a:rPr>
              <a:t>Raspberry</a:t>
            </a:r>
            <a:r>
              <a:rPr lang="es-ES" sz="2400" dirty="0">
                <a:latin typeface="Comic Sans MS" panose="030F0702030302020204" pitchFamily="66" charset="0"/>
              </a:rPr>
              <a:t> Pi arranque cuando la encendemos y cargue los programas necesarios.</a:t>
            </a:r>
          </a:p>
        </p:txBody>
      </p:sp>
    </p:spTree>
    <p:extLst>
      <p:ext uri="{BB962C8B-B14F-4D97-AF65-F5344CB8AC3E}">
        <p14:creationId xmlns:p14="http://schemas.microsoft.com/office/powerpoint/2010/main" val="144827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23528" y="476672"/>
            <a:ext cx="8568952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Comic Sans MS" panose="030F0702030302020204" pitchFamily="66" charset="0"/>
              </a:rPr>
              <a:t>Recapitulando, una imagen es un archivo con extensión .</a:t>
            </a:r>
            <a:r>
              <a:rPr lang="es-ES" sz="2400" dirty="0" err="1">
                <a:latin typeface="Comic Sans MS" panose="030F0702030302020204" pitchFamily="66" charset="0"/>
              </a:rPr>
              <a:t>img</a:t>
            </a:r>
            <a:r>
              <a:rPr lang="es-ES" sz="2400" dirty="0">
                <a:latin typeface="Comic Sans MS" panose="030F0702030302020204" pitchFamily="66" charset="0"/>
              </a:rPr>
              <a:t>, que grabada de una cierta forma en la tarjeta SD restituye el sistema operativo y las aplicaciones deseadas. Y no, no sirve con formatear la tarjeta SD y copiar allí el archivo .</a:t>
            </a:r>
            <a:r>
              <a:rPr lang="es-ES" sz="2400" dirty="0" err="1">
                <a:latin typeface="Comic Sans MS" panose="030F0702030302020204" pitchFamily="66" charset="0"/>
              </a:rPr>
              <a:t>img</a:t>
            </a:r>
            <a:r>
              <a:rPr lang="es-ES" sz="2400" dirty="0">
                <a:latin typeface="Comic Sans MS" panose="030F0702030302020204" pitchFamily="66" charset="0"/>
              </a:rPr>
              <a:t>, sino que tenemos que recuperar la información contenida en el archivo .</a:t>
            </a:r>
            <a:r>
              <a:rPr lang="es-ES" sz="2400" dirty="0" err="1">
                <a:latin typeface="Comic Sans MS" panose="030F0702030302020204" pitchFamily="66" charset="0"/>
              </a:rPr>
              <a:t>img</a:t>
            </a:r>
            <a:r>
              <a:rPr lang="es-ES" sz="2400" dirty="0">
                <a:latin typeface="Comic Sans MS" panose="030F0702030302020204" pitchFamily="66" charset="0"/>
              </a:rPr>
              <a:t> de forma ordenada de forma que pueda ser interpretada como un disco de arranque por la </a:t>
            </a:r>
            <a:r>
              <a:rPr lang="es-ES" sz="2400" dirty="0" err="1">
                <a:latin typeface="Comic Sans MS" panose="030F0702030302020204" pitchFamily="66" charset="0"/>
              </a:rPr>
              <a:t>Raspberry</a:t>
            </a:r>
            <a:r>
              <a:rPr lang="es-ES" sz="2400" dirty="0">
                <a:latin typeface="Comic Sans MS" panose="030F0702030302020204" pitchFamily="66" charset="0"/>
              </a:rPr>
              <a:t> Pi.</a:t>
            </a:r>
          </a:p>
          <a:p>
            <a:r>
              <a:rPr lang="es-ES" sz="1000" dirty="0">
                <a:latin typeface="Comic Sans MS" panose="030F0702030302020204" pitchFamily="66" charset="0"/>
                <a:hlinkClick r:id="rId3"/>
              </a:rPr>
              <a:t>https://www.xatakahome.com/trucos-y-bricolaje-smart/grabar-la-sd-para-tu-raspberry-pi-no-puede-ser-mas-sencillo-con-estas-aplicaciones</a:t>
            </a:r>
            <a:endParaRPr lang="es-ES" sz="1000" dirty="0">
              <a:latin typeface="Comic Sans MS" panose="030F0702030302020204" pitchFamily="66" charset="0"/>
            </a:endParaRPr>
          </a:p>
          <a:p>
            <a:endParaRPr lang="es-ES" sz="1000" dirty="0">
              <a:latin typeface="Comic Sans MS" panose="030F0702030302020204" pitchFamily="66" charset="0"/>
            </a:endParaRPr>
          </a:p>
          <a:p>
            <a:endParaRPr lang="es-ES" sz="1000" dirty="0">
              <a:latin typeface="Comic Sans MS" panose="030F0702030302020204" pitchFamily="66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83568" y="3789040"/>
            <a:ext cx="792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latin typeface="Comic Sans MS" panose="030F0702030302020204" pitchFamily="66" charset="0"/>
              </a:rPr>
              <a:t>¿Qué software utilizo para grabar las SD en Windows?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15616" y="479715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Win32 Disk </a:t>
            </a:r>
            <a:r>
              <a:rPr lang="es-ES" dirty="0" err="1">
                <a:latin typeface="Comic Sans MS" panose="030F0702030302020204" pitchFamily="66" charset="0"/>
              </a:rPr>
              <a:t>Imager</a:t>
            </a:r>
            <a:endParaRPr lang="es-ES" dirty="0">
              <a:latin typeface="Comic Sans MS" panose="030F0702030302020204" pitchFamily="66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043608" y="5661248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</a:rPr>
              <a:t>Link para descargar : </a:t>
            </a:r>
            <a:r>
              <a:rPr lang="es-ES" dirty="0">
                <a:latin typeface="Comic Sans MS" panose="030F0702030302020204" pitchFamily="66" charset="0"/>
                <a:hlinkClick r:id="rId4"/>
              </a:rPr>
              <a:t>https://sourceforge.net/projects/win32diskimager/</a:t>
            </a:r>
            <a:endParaRPr lang="es-ES" dirty="0">
              <a:latin typeface="Comic Sans MS" panose="030F0702030302020204" pitchFamily="66" charset="0"/>
            </a:endParaRPr>
          </a:p>
          <a:p>
            <a:endParaRPr lang="es-E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29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rtoné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rton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arton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2477</TotalTime>
  <Words>1442</Words>
  <Application>Microsoft Office PowerPoint</Application>
  <PresentationFormat>Presentación en pantalla (4:3)</PresentationFormat>
  <Paragraphs>168</Paragraphs>
  <Slides>33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Arial</vt:lpstr>
      <vt:lpstr>Book Antiqua</vt:lpstr>
      <vt:lpstr>Calibri</vt:lpstr>
      <vt:lpstr>Comic Sans MS</vt:lpstr>
      <vt:lpstr>Segoe Print</vt:lpstr>
      <vt:lpstr>Wingdings</vt:lpstr>
      <vt:lpstr>Cartoné</vt:lpstr>
      <vt:lpstr>LINUX Por: Christian Quispe Canchari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LINUX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Luffi</dc:creator>
  <cp:lastModifiedBy>Christian Quispe</cp:lastModifiedBy>
  <cp:revision>75</cp:revision>
  <dcterms:created xsi:type="dcterms:W3CDTF">2017-03-14T19:04:39Z</dcterms:created>
  <dcterms:modified xsi:type="dcterms:W3CDTF">2019-01-06T03:28:15Z</dcterms:modified>
</cp:coreProperties>
</file>